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83" r:id="rId5"/>
    <p:sldId id="28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8" autoAdjust="0"/>
    <p:restoredTop sz="94660"/>
  </p:normalViewPr>
  <p:slideViewPr>
    <p:cSldViewPr snapToGrid="0">
      <p:cViewPr>
        <p:scale>
          <a:sx n="80" d="100"/>
          <a:sy n="80" d="100"/>
        </p:scale>
        <p:origin x="4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56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99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7224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217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996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90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13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12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61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39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1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6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178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5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76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89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1932-D6C3-4B96-901B-4FEDD7B1653B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EEB88A2-AE6A-4BDD-874A-79CDCA4EDC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30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82389" y="609871"/>
            <a:ext cx="7033807" cy="844731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Romantyzm w muzyce</a:t>
            </a:r>
            <a:endParaRPr lang="pl-PL" sz="7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715374" y="6331939"/>
            <a:ext cx="3291295" cy="448500"/>
          </a:xfrm>
        </p:spPr>
        <p:txBody>
          <a:bodyPr/>
          <a:lstStyle/>
          <a:p>
            <a:pPr algn="r"/>
            <a:r>
              <a:rPr lang="pl-PL" dirty="0" smtClean="0"/>
              <a:t>Zuzanna Szeląg kl. II POSM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38" y="1562100"/>
            <a:ext cx="7568564" cy="4576616"/>
          </a:xfrm>
          <a:prstGeom prst="rect">
            <a:avLst/>
          </a:prstGeom>
        </p:spPr>
      </p:pic>
      <p:pic>
        <p:nvPicPr>
          <p:cNvPr id="6" name="01 - Nocturne No. 1 in B-flat Minor, Op. 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56513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0800000" flipV="1">
            <a:off x="2981325" y="1734502"/>
            <a:ext cx="8056516" cy="3778295"/>
          </a:xfrm>
        </p:spPr>
        <p:txBody>
          <a:bodyPr>
            <a:normAutofit/>
          </a:bodyPr>
          <a:lstStyle/>
          <a:p>
            <a:pPr algn="ctr"/>
            <a:r>
              <a:rPr lang="pl-PL" sz="7200" dirty="0"/>
              <a:t>P</a:t>
            </a:r>
            <a:r>
              <a:rPr lang="pl-PL" sz="7200" dirty="0" smtClean="0"/>
              <a:t>rzedstawiciele romantyzmu w muzyce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181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Ludwig van Beethoven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1602377"/>
            <a:ext cx="7507288" cy="4815840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latin typeface="+mj-lt"/>
              </a:rPr>
              <a:t>Ludwig van Beethoven to jeden z największych i najbardziej utalentowanych kompozytorów w historii muzyki. Należał do tzw. </a:t>
            </a:r>
            <a:r>
              <a:rPr lang="pl-PL" sz="1400" dirty="0" smtClean="0">
                <a:latin typeface="+mj-lt"/>
              </a:rPr>
              <a:t>Grupy </a:t>
            </a:r>
            <a:r>
              <a:rPr lang="pl-PL" sz="1400" dirty="0">
                <a:latin typeface="+mj-lt"/>
              </a:rPr>
              <a:t>„klasyków wiedeńskich” i zapoczątkował romantyzm w muzyce. </a:t>
            </a:r>
            <a:endParaRPr lang="pl-PL" sz="1400" dirty="0" smtClean="0">
              <a:latin typeface="+mj-lt"/>
            </a:endParaRPr>
          </a:p>
          <a:p>
            <a:pPr algn="just"/>
            <a:r>
              <a:rPr lang="pl-PL" sz="1400" dirty="0" smtClean="0">
                <a:latin typeface="+mj-lt"/>
              </a:rPr>
              <a:t>„</a:t>
            </a:r>
            <a:r>
              <a:rPr lang="pl-PL" sz="1400" i="1" dirty="0" smtClean="0">
                <a:latin typeface="+mj-lt"/>
              </a:rPr>
              <a:t>Muzyka jest większym objawieniem niż wszelka wiedza i filozofia”, </a:t>
            </a:r>
            <a:r>
              <a:rPr lang="pl-PL" sz="1400" dirty="0" smtClean="0">
                <a:latin typeface="+mj-lt"/>
              </a:rPr>
              <a:t>tymi słowami </a:t>
            </a:r>
            <a:r>
              <a:rPr lang="pl-PL" sz="1400" dirty="0">
                <a:latin typeface="+mj-lt"/>
              </a:rPr>
              <a:t>zwrócił uwagę na potencjał sztuki muzycznej, która z najniższej pozycji w hierarchii sztuk w klasycyzmie, przesunęła się na miejsce wiodące w hierarchii romantycznej</a:t>
            </a:r>
            <a:r>
              <a:rPr lang="pl-PL" sz="1400" dirty="0" smtClean="0">
                <a:latin typeface="+mj-lt"/>
              </a:rPr>
              <a:t>.</a:t>
            </a:r>
          </a:p>
          <a:p>
            <a:pPr algn="just"/>
            <a:r>
              <a:rPr lang="pl-PL" sz="1400" dirty="0" smtClean="0">
                <a:latin typeface="+mj-lt"/>
              </a:rPr>
              <a:t>Wskazał nowe kierunki przemian w muzyce: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100" dirty="0">
                <a:latin typeface="+mj-lt"/>
              </a:rPr>
              <a:t>stworzył pierwszy cykl pieśni (</a:t>
            </a:r>
            <a:r>
              <a:rPr lang="pl-PL" sz="1100" i="1" dirty="0" err="1">
                <a:latin typeface="+mj-lt"/>
              </a:rPr>
              <a:t>An</a:t>
            </a:r>
            <a:r>
              <a:rPr lang="pl-PL" sz="1100" i="1" dirty="0">
                <a:latin typeface="+mj-lt"/>
              </a:rPr>
              <a:t> </a:t>
            </a:r>
            <a:r>
              <a:rPr lang="pl-PL" sz="1100" i="1" dirty="0" err="1">
                <a:latin typeface="+mj-lt"/>
              </a:rPr>
              <a:t>die</a:t>
            </a:r>
            <a:r>
              <a:rPr lang="pl-PL" sz="1100" i="1" dirty="0">
                <a:latin typeface="+mj-lt"/>
              </a:rPr>
              <a:t> </a:t>
            </a:r>
            <a:r>
              <a:rPr lang="pl-PL" sz="1100" i="1" dirty="0" err="1">
                <a:latin typeface="+mj-lt"/>
              </a:rPr>
              <a:t>ferne</a:t>
            </a:r>
            <a:r>
              <a:rPr lang="pl-PL" sz="1100" i="1" dirty="0">
                <a:latin typeface="+mj-lt"/>
              </a:rPr>
              <a:t> </a:t>
            </a:r>
            <a:r>
              <a:rPr lang="pl-PL" sz="1100" i="1" dirty="0" err="1">
                <a:latin typeface="+mj-lt"/>
              </a:rPr>
              <a:t>Geliebte</a:t>
            </a:r>
            <a:r>
              <a:rPr lang="pl-PL" sz="1100" dirty="0">
                <a:latin typeface="+mj-lt"/>
              </a:rPr>
              <a:t>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100" dirty="0">
                <a:latin typeface="+mj-lt"/>
              </a:rPr>
              <a:t>na gruncie muzyki symfonicznej zapoczątkował najważniejsze trzy typy muzyki orkiestrowej: </a:t>
            </a:r>
            <a:r>
              <a:rPr lang="pl-PL" sz="1100" u="sng" dirty="0">
                <a:latin typeface="+mj-lt"/>
              </a:rPr>
              <a:t>symfonię organiczną</a:t>
            </a:r>
            <a:r>
              <a:rPr lang="pl-PL" sz="1100" dirty="0">
                <a:latin typeface="+mj-lt"/>
              </a:rPr>
              <a:t> (syntetyczną), </a:t>
            </a:r>
            <a:r>
              <a:rPr lang="pl-PL" sz="1100" u="sng" dirty="0">
                <a:latin typeface="+mj-lt"/>
              </a:rPr>
              <a:t>programową</a:t>
            </a:r>
            <a:r>
              <a:rPr lang="pl-PL" sz="1100" dirty="0">
                <a:latin typeface="+mj-lt"/>
              </a:rPr>
              <a:t> oraz wokalno‑instrumentalną,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100" dirty="0">
                <a:latin typeface="+mj-lt"/>
              </a:rPr>
              <a:t>przezwyciężył model cyklu sonatowego kształtując formę muzyczną w sposób indywidualny na gruncie sonat instrumentalnych oraz w muzyce kameralnej,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100" dirty="0">
                <a:latin typeface="+mj-lt"/>
              </a:rPr>
              <a:t>swoje utwory postrzegał w kategoriach odrębnych, indywidualnych jakości, nadając im rangę </a:t>
            </a:r>
            <a:r>
              <a:rPr lang="pl-PL" sz="1100" dirty="0" smtClean="0">
                <a:latin typeface="+mj-lt"/>
              </a:rPr>
              <a:t>opusu.</a:t>
            </a:r>
          </a:p>
          <a:p>
            <a:pPr marL="457200" lvl="1" indent="0">
              <a:buNone/>
            </a:pPr>
            <a:r>
              <a:rPr lang="pl-PL" sz="1400" dirty="0" smtClean="0">
                <a:latin typeface="+mj-lt"/>
              </a:rPr>
              <a:t>Najważniejsze dzieła:</a:t>
            </a:r>
          </a:p>
          <a:p>
            <a:r>
              <a:rPr lang="pl-PL" sz="1400" dirty="0">
                <a:latin typeface="+mj-lt"/>
              </a:rPr>
              <a:t>III symfonia Es-dur "</a:t>
            </a:r>
            <a:r>
              <a:rPr lang="pl-PL" sz="1400" dirty="0" err="1">
                <a:latin typeface="+mj-lt"/>
              </a:rPr>
              <a:t>Eroica</a:t>
            </a:r>
            <a:r>
              <a:rPr lang="pl-PL" sz="1400" dirty="0">
                <a:latin typeface="+mj-lt"/>
              </a:rPr>
              <a:t>",</a:t>
            </a:r>
          </a:p>
          <a:p>
            <a:r>
              <a:rPr lang="pl-PL" sz="1400" dirty="0">
                <a:latin typeface="+mj-lt"/>
              </a:rPr>
              <a:t>V symfonia c-moll "Przeznaczenia",</a:t>
            </a:r>
          </a:p>
          <a:p>
            <a:r>
              <a:rPr lang="pl-PL" sz="1400" dirty="0">
                <a:latin typeface="+mj-lt"/>
              </a:rPr>
              <a:t>VI symfonia F-dur "Pastoralna"</a:t>
            </a:r>
          </a:p>
          <a:p>
            <a:pPr marL="457200" lvl="1" indent="0">
              <a:buNone/>
            </a:pPr>
            <a:endParaRPr lang="pl-PL" sz="1100" dirty="0" smtClean="0">
              <a:latin typeface="+mj-lt"/>
            </a:endParaRPr>
          </a:p>
          <a:p>
            <a:pPr marL="457200" lvl="1" indent="0">
              <a:buNone/>
            </a:pPr>
            <a:endParaRPr lang="pl-PL" sz="1100" dirty="0">
              <a:latin typeface="+mj-lt"/>
            </a:endParaRPr>
          </a:p>
          <a:p>
            <a:pPr algn="just"/>
            <a:endParaRPr lang="pl-PL" sz="1400" dirty="0">
              <a:latin typeface="+mj-lt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14" y="222656"/>
            <a:ext cx="1733460" cy="20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Georges Bizet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3447234"/>
            <a:ext cx="8915400" cy="2386149"/>
          </a:xfrm>
        </p:spPr>
        <p:txBody>
          <a:bodyPr/>
          <a:lstStyle/>
          <a:p>
            <a:pPr algn="just"/>
            <a:r>
              <a:rPr lang="pl-PL" dirty="0">
                <a:latin typeface="+mj-lt"/>
              </a:rPr>
              <a:t>Georges Bizet był XIX-wiecznym francuskim kompozytorem operowym epoki romantyzmu. Znany jest przede wszystkim z dwóch dzieł granych na scenach operowych całego świata zatytułowanych „Carmen” oraz „Poławiacze pereł</a:t>
            </a:r>
            <a:r>
              <a:rPr lang="pl-PL" dirty="0" smtClean="0">
                <a:latin typeface="+mj-lt"/>
              </a:rPr>
              <a:t>”.</a:t>
            </a:r>
          </a:p>
          <a:p>
            <a:pPr algn="just"/>
            <a:r>
              <a:rPr lang="pl-PL" dirty="0">
                <a:latin typeface="+mj-lt"/>
              </a:rPr>
              <a:t>Najbardziej znany jest ze swoich oper i suit orkiestrowych, powstających w krótkim czasie, gdyż zmarł przedwcześnie w wieku 36 lat</a:t>
            </a:r>
            <a:r>
              <a:rPr lang="pl-PL" dirty="0" smtClean="0">
                <a:latin typeface="+mj-lt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373061"/>
            <a:ext cx="2693987" cy="26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Henryk Wieniawski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3080378"/>
            <a:ext cx="8915400" cy="3777622"/>
          </a:xfrm>
        </p:spPr>
        <p:txBody>
          <a:bodyPr/>
          <a:lstStyle/>
          <a:p>
            <a:pPr algn="just"/>
            <a:r>
              <a:rPr lang="pl-PL" dirty="0" smtClean="0">
                <a:latin typeface="+mj-lt"/>
              </a:rPr>
              <a:t>Znany </a:t>
            </a:r>
            <a:r>
              <a:rPr lang="pl-PL" dirty="0">
                <a:latin typeface="+mj-lt"/>
              </a:rPr>
              <a:t>dziewiętnastowieczny kompozytor i skrzypek. Wychował się w rodzinie o żydowskich korzeniach. Jego ojciec był lekarzem, co gwarantowało dostatek w domu. U Wieniawskich odbywały się spotkania różnych środowisk artystycznych, podczas których organizowano koncerty oraz prowadzono dyskusje o sztuce. </a:t>
            </a:r>
            <a:endParaRPr lang="pl-PL" dirty="0" smtClean="0">
              <a:latin typeface="+mj-lt"/>
            </a:endParaRPr>
          </a:p>
          <a:p>
            <a:pPr algn="just"/>
            <a:r>
              <a:rPr lang="pl-PL" dirty="0" smtClean="0">
                <a:latin typeface="+mj-lt"/>
              </a:rPr>
              <a:t>Dorobek </a:t>
            </a:r>
            <a:r>
              <a:rPr lang="pl-PL" dirty="0">
                <a:latin typeface="+mj-lt"/>
              </a:rPr>
              <a:t>muzyczny Henryka Wieniawskiego jest niezwykle bogaty. Jego dzieła charakteryzuje wirtuozeria oraz liryzm. </a:t>
            </a:r>
            <a:endParaRPr lang="pl-PL" dirty="0" smtClean="0">
              <a:latin typeface="+mj-lt"/>
            </a:endParaRPr>
          </a:p>
          <a:p>
            <a:pPr algn="just"/>
            <a:r>
              <a:rPr lang="pl-PL" dirty="0" smtClean="0">
                <a:latin typeface="+mj-lt"/>
              </a:rPr>
              <a:t>Do </a:t>
            </a:r>
            <a:r>
              <a:rPr lang="pl-PL" dirty="0">
                <a:latin typeface="+mj-lt"/>
              </a:rPr>
              <a:t>najważniejszych utworu Wieniawskiego zaliczyć można Polonez D-dur op. 4, Polonez A-dur op. 21, Obertas, Koncert skrzypcowy d-moll op. 22, Scherzo-</a:t>
            </a:r>
            <a:r>
              <a:rPr lang="pl-PL" dirty="0" err="1">
                <a:latin typeface="+mj-lt"/>
              </a:rPr>
              <a:t>tarantelle</a:t>
            </a:r>
            <a:r>
              <a:rPr lang="pl-PL" dirty="0">
                <a:latin typeface="+mj-lt"/>
              </a:rPr>
              <a:t> oraz Fantazję faustowską.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37" y="314325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Gioacchino</a:t>
            </a:r>
            <a:r>
              <a:rPr lang="pl-PL" dirty="0" smtClean="0"/>
              <a:t> Rossini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4" y="3262090"/>
            <a:ext cx="8911687" cy="3395117"/>
          </a:xfrm>
        </p:spPr>
        <p:txBody>
          <a:bodyPr/>
          <a:lstStyle/>
          <a:p>
            <a:pPr algn="just"/>
            <a:r>
              <a:rPr lang="pl-PL" dirty="0" err="1">
                <a:latin typeface="+mj-lt"/>
              </a:rPr>
              <a:t>Gioacchino</a:t>
            </a:r>
            <a:r>
              <a:rPr lang="pl-PL" dirty="0">
                <a:latin typeface="+mj-lt"/>
              </a:rPr>
              <a:t> Rossini był włoskim kompozytorem oraz mistrzem bel canto, który zasłynął swoim napisanym w 22 dni „Cyrulikiem sewilskim”. Każde jego dzieło stanowiło niezwykły pomysł kompozytorski i przepełnione było poczuciem humoru jego twórcy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 err="1">
                <a:latin typeface="+mj-lt"/>
              </a:rPr>
              <a:t>Gioacchino</a:t>
            </a:r>
            <a:r>
              <a:rPr lang="pl-PL" dirty="0">
                <a:latin typeface="+mj-lt"/>
              </a:rPr>
              <a:t> Rossini był przede wszystkim twórcą operowym, choć pod koniec swojego życia napisał również utwory religijne, kameralne oraz pieśni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 smtClean="0">
                <a:latin typeface="+mj-lt"/>
              </a:rPr>
              <a:t>Znane opery: </a:t>
            </a:r>
            <a:r>
              <a:rPr lang="pl-PL" dirty="0">
                <a:latin typeface="+mj-lt"/>
              </a:rPr>
              <a:t>Kopciuszek, Włoszka w Algierze, Turek w Italii, </a:t>
            </a:r>
            <a:r>
              <a:rPr lang="pl-PL" dirty="0" err="1" smtClean="0">
                <a:latin typeface="+mj-lt"/>
              </a:rPr>
              <a:t>Zelmira</a:t>
            </a:r>
            <a:r>
              <a:rPr lang="pl-PL" dirty="0" smtClean="0">
                <a:latin typeface="+mj-lt"/>
              </a:rPr>
              <a:t>,</a:t>
            </a:r>
            <a:r>
              <a:rPr lang="pl-PL" dirty="0">
                <a:latin typeface="+mj-lt"/>
              </a:rPr>
              <a:t> Podróż do Reims.</a:t>
            </a:r>
            <a:endParaRPr lang="pl-PL" dirty="0" smtClean="0">
              <a:latin typeface="+mj-lt"/>
            </a:endParaRPr>
          </a:p>
          <a:p>
            <a:pPr algn="just"/>
            <a:endParaRPr lang="pl-PL" dirty="0" smtClean="0">
              <a:latin typeface="+mj-lt"/>
            </a:endParaRPr>
          </a:p>
          <a:p>
            <a:pPr algn="just"/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318865"/>
            <a:ext cx="2636836" cy="26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Stanisław Moniuszko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2862485"/>
            <a:ext cx="8915400" cy="3777622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>
                <a:latin typeface="+mj-lt"/>
              </a:rPr>
              <a:t>Stanisław Moniuszko urodził się 5 maja 1819 roku w </a:t>
            </a:r>
            <a:r>
              <a:rPr lang="pl-PL" dirty="0" err="1">
                <a:latin typeface="+mj-lt"/>
              </a:rPr>
              <a:t>Ubielu</a:t>
            </a:r>
            <a:r>
              <a:rPr lang="pl-PL" dirty="0">
                <a:latin typeface="+mj-lt"/>
              </a:rPr>
              <a:t> koło Mińska, zmarł 4 czerwca 1872 roku w Warszawie. Niezwykle utalentowany i ceniony polski kompozytor oraz dyrygent. Moniuszko herbu Krzywda był również pedagogiem. W swoim dorobku artystycznym miał setki różnorodnych utworów, m.in. pieśni, operetki, balety oraz opery. </a:t>
            </a:r>
            <a:endParaRPr lang="pl-PL" dirty="0" smtClean="0">
              <a:latin typeface="+mj-lt"/>
            </a:endParaRPr>
          </a:p>
          <a:p>
            <a:pPr algn="just"/>
            <a:r>
              <a:rPr lang="pl-PL" dirty="0">
                <a:latin typeface="+mj-lt"/>
              </a:rPr>
              <a:t>Do najważniejszych dzieł Stanisława Moniuszki zaliczyć można prócz opery „Halka”, także opery „Straszny dwór” i „</a:t>
            </a:r>
            <a:r>
              <a:rPr lang="pl-PL" dirty="0" err="1">
                <a:latin typeface="+mj-lt"/>
              </a:rPr>
              <a:t>Paria</a:t>
            </a:r>
            <a:r>
              <a:rPr lang="pl-PL" dirty="0">
                <a:latin typeface="+mj-lt"/>
              </a:rPr>
              <a:t>”. Ponadto artysta napisał zbiór drobnych utworów muzycznych, składających się na cykl dwunastu Śpiewników domowych. Powstały one do słów polskiej i zagranicznej poezji oraz ludowych wierszy. Łącznie było to aż 268 pieśni. Moniuszko komponował także balety (Monte Christo), operetki (</a:t>
            </a:r>
            <a:r>
              <a:rPr lang="pl-PL" dirty="0" err="1">
                <a:latin typeface="+mj-lt"/>
              </a:rPr>
              <a:t>Jawnuta</a:t>
            </a:r>
            <a:r>
              <a:rPr lang="pl-PL" dirty="0">
                <a:latin typeface="+mj-lt"/>
              </a:rPr>
              <a:t>, Beata) oraz utwory kameralne (Prząśniczka, Czarny krzyżyk). Pamiątki po twórczości kompozytora znajdują się w Towarzystwie Muzycznym im. Stanisława Moniuszki w Warszawie.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37" y="238125"/>
            <a:ext cx="23526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693778"/>
            <a:ext cx="8911687" cy="978267"/>
          </a:xfrm>
        </p:spPr>
        <p:txBody>
          <a:bodyPr>
            <a:normAutofit fontScale="90000"/>
          </a:bodyPr>
          <a:lstStyle/>
          <a:p>
            <a:r>
              <a:rPr lang="pl-PL" dirty="0" err="1">
                <a:cs typeface="Calibri" panose="020F0502020204030204" pitchFamily="34" charset="0"/>
              </a:rPr>
              <a:t>Bedřich</a:t>
            </a:r>
            <a:r>
              <a:rPr lang="pl-PL" dirty="0">
                <a:cs typeface="Calibri" panose="020F0502020204030204" pitchFamily="34" charset="0"/>
              </a:rPr>
              <a:t> Smetana</a:t>
            </a:r>
            <a:br>
              <a:rPr lang="pl-PL" dirty="0">
                <a:cs typeface="Calibri" panose="020F0502020204030204" pitchFamily="34" charset="0"/>
              </a:rPr>
            </a:br>
            <a:endParaRPr lang="pl-PL" dirty="0"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940090"/>
            <a:ext cx="8915400" cy="3777622"/>
          </a:xfrm>
        </p:spPr>
        <p:txBody>
          <a:bodyPr anchor="ctr">
            <a:normAutofit/>
          </a:bodyPr>
          <a:lstStyle/>
          <a:p>
            <a:pPr algn="just"/>
            <a:r>
              <a:rPr lang="pl-PL" dirty="0" err="1">
                <a:cs typeface="Calibri" panose="020F0502020204030204" pitchFamily="34" charset="0"/>
              </a:rPr>
              <a:t>Bedřich</a:t>
            </a:r>
            <a:r>
              <a:rPr lang="pl-PL" dirty="0">
                <a:cs typeface="Calibri" panose="020F0502020204030204" pitchFamily="34" charset="0"/>
              </a:rPr>
              <a:t> Smetana (albo Bedrzich, bo i tak czasem zapisuje się jego imię) jest </a:t>
            </a:r>
            <a:r>
              <a:rPr lang="pl-PL" dirty="0" smtClean="0">
                <a:cs typeface="Calibri" panose="020F0502020204030204" pitchFamily="34" charset="0"/>
              </a:rPr>
              <a:t>jednym </a:t>
            </a:r>
            <a:r>
              <a:rPr lang="pl-PL" dirty="0">
                <a:cs typeface="Calibri" panose="020F0502020204030204" pitchFamily="34" charset="0"/>
              </a:rPr>
              <a:t>z najważniejszych kompozytorów w historii Czech. </a:t>
            </a:r>
            <a:endParaRPr lang="pl-PL" dirty="0" smtClean="0">
              <a:cs typeface="Calibri" panose="020F0502020204030204" pitchFamily="34" charset="0"/>
            </a:endParaRPr>
          </a:p>
          <a:p>
            <a:pPr algn="just" fontAlgn="base"/>
            <a:r>
              <a:rPr lang="pl-PL" dirty="0">
                <a:cs typeface="Calibri" panose="020F0502020204030204" pitchFamily="34" charset="0"/>
              </a:rPr>
              <a:t>Komponował poematy symfoniczne: cykl „Moja Ojczyzna” (1872-79), kwatery smyczkowe, m.in. „Z mojego życia” (1876), utwory na fortepian, polki i tańce czeskie. Sławę przyniosły mu jednak opery.</a:t>
            </a:r>
          </a:p>
          <a:p>
            <a:pPr algn="just" fontAlgn="base"/>
            <a:r>
              <a:rPr lang="pl-PL" dirty="0">
                <a:cs typeface="Calibri" panose="020F0502020204030204" pitchFamily="34" charset="0"/>
              </a:rPr>
              <a:t>„Sprzedana narzeczona” z 1866 roku zyskała międzynarodowy rozgłos po tym, jak inny kompozytor, Gustaw Mahler wystawił ją w Hamburgu, a później wprowadził do repertuaru Opery Wiedeńskiej i Metropolitan w Nowym Jorku (chociaż to miało miejsce już po śmierci kompozytora w 1907 roku). Kolejne opery autorstwa </a:t>
            </a:r>
            <a:r>
              <a:rPr lang="pl-PL" dirty="0" err="1">
                <a:cs typeface="Calibri" panose="020F0502020204030204" pitchFamily="34" charset="0"/>
              </a:rPr>
              <a:t>Bedricha</a:t>
            </a:r>
            <a:r>
              <a:rPr lang="pl-PL" dirty="0">
                <a:cs typeface="Calibri" panose="020F0502020204030204" pitchFamily="34" charset="0"/>
              </a:rPr>
              <a:t> Smetany to „Dwie wdowy” (1874), „Libusza” (1881) czy „Czarcia ściana” (1882).</a:t>
            </a:r>
          </a:p>
          <a:p>
            <a:endParaRPr lang="pl-PL" dirty="0"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295276"/>
            <a:ext cx="2398712" cy="23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Felix Mendelsohn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3438525"/>
            <a:ext cx="8915400" cy="2933700"/>
          </a:xfrm>
        </p:spPr>
        <p:txBody>
          <a:bodyPr/>
          <a:lstStyle/>
          <a:p>
            <a:pPr algn="just"/>
            <a:r>
              <a:rPr lang="pl-PL" dirty="0"/>
              <a:t>„</a:t>
            </a:r>
            <a:r>
              <a:rPr lang="pl-PL" dirty="0">
                <a:latin typeface="+mj-lt"/>
              </a:rPr>
              <a:t>Marsz weselny” Mendelssohna zna chyba każdy. Jednak zarówno biografia tego kompozytora jak i jego dorobek są dużo bogatsze i warte poznania. Kompozytor urodził się w 1809 roku w Hamburgu jako Jakob Ludwig Felix Mendelssohn Bartholdy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W </a:t>
            </a:r>
            <a:r>
              <a:rPr lang="pl-PL" dirty="0" smtClean="0">
                <a:latin typeface="+mj-lt"/>
              </a:rPr>
              <a:t>czasie </a:t>
            </a:r>
            <a:r>
              <a:rPr lang="pl-PL" dirty="0">
                <a:latin typeface="+mj-lt"/>
              </a:rPr>
              <a:t>artystycznej działalności skomponował pięć symfonii, a także koncerty fortepianowe i skrzypcowe (w tym koncert e-moll, który do dzisiaj cieszy się niezwykłą popularnością i jest częstym punktem edukacji młodych skrzypków). Komponował również oratoria: „Święty Paweł” (1836) i „Eliasz” (1846), w których słychać wyraźne inspiracje Bachem.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73063"/>
            <a:ext cx="2703512" cy="27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Edvard</a:t>
            </a:r>
            <a:r>
              <a:rPr lang="pl-PL" dirty="0"/>
              <a:t> Grieg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2862485"/>
            <a:ext cx="8915400" cy="3777622"/>
          </a:xfrm>
        </p:spPr>
        <p:txBody>
          <a:bodyPr>
            <a:normAutofit fontScale="92500" lnSpcReduction="20000"/>
          </a:bodyPr>
          <a:lstStyle/>
          <a:p>
            <a:pPr algn="just" fontAlgn="base"/>
            <a:r>
              <a:rPr lang="pl-PL" dirty="0">
                <a:latin typeface="+mj-lt"/>
              </a:rPr>
              <a:t>Zapamiętany był jako twórca muzycznej, narodowej szkoły norweskiej.</a:t>
            </a:r>
          </a:p>
          <a:p>
            <a:pPr algn="just" fontAlgn="base"/>
            <a:r>
              <a:rPr lang="pl-PL" dirty="0">
                <a:latin typeface="+mj-lt"/>
              </a:rPr>
              <a:t>Kanwą jego utworów były skandynawskie dzieła literackie – sagi, poezja ludowa, legendy czy nordycka ballada. Wprowadzał do muzyki klasycznej elementy folklorystycznej muzyki skandynawskiej. Komponował zarówno utwory liryczne i minimalistyczne (bliskie impresjonizmowi) jak i takie z bogatym akompaniamentem, rozbudowaną harmoniką oraz niebywałą zgodnością melodii z tekstem, zarówno w akcentach jak i frazowaniu</a:t>
            </a:r>
            <a:r>
              <a:rPr lang="pl-PL" dirty="0" smtClean="0">
                <a:latin typeface="+mj-lt"/>
              </a:rPr>
              <a:t>.</a:t>
            </a:r>
          </a:p>
          <a:p>
            <a:pPr marL="0" indent="0" algn="just" fontAlgn="base">
              <a:buNone/>
            </a:pPr>
            <a:r>
              <a:rPr lang="pl-PL" dirty="0" smtClean="0">
                <a:latin typeface="+mj-lt"/>
              </a:rPr>
              <a:t>Najbardziej znane dzieła:</a:t>
            </a:r>
          </a:p>
          <a:p>
            <a:r>
              <a:rPr lang="pl-PL" dirty="0">
                <a:latin typeface="+mj-lt"/>
              </a:rPr>
              <a:t>Koncert fortepianowy a-moll op. 16 </a:t>
            </a:r>
            <a:r>
              <a:rPr lang="pl-PL" dirty="0" smtClean="0">
                <a:latin typeface="+mj-lt"/>
              </a:rPr>
              <a:t>,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Suita Z czasów </a:t>
            </a:r>
            <a:r>
              <a:rPr lang="pl-PL" dirty="0" err="1">
                <a:latin typeface="+mj-lt"/>
              </a:rPr>
              <a:t>Holberga</a:t>
            </a:r>
            <a:r>
              <a:rPr lang="pl-PL" dirty="0">
                <a:latin typeface="+mj-lt"/>
              </a:rPr>
              <a:t> na orkiestrę smyczkową, op. </a:t>
            </a:r>
            <a:r>
              <a:rPr lang="pl-PL" dirty="0" smtClean="0">
                <a:latin typeface="+mj-lt"/>
              </a:rPr>
              <a:t>40,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I suita Peer </a:t>
            </a:r>
            <a:r>
              <a:rPr lang="pl-PL" dirty="0" err="1">
                <a:latin typeface="+mj-lt"/>
              </a:rPr>
              <a:t>Gynt</a:t>
            </a:r>
            <a:r>
              <a:rPr lang="pl-PL" dirty="0">
                <a:latin typeface="+mj-lt"/>
              </a:rPr>
              <a:t> op. 46 (1888), w tym: Poranek, Śmierć Azy, Taniec </a:t>
            </a:r>
            <a:r>
              <a:rPr lang="pl-PL" dirty="0" err="1">
                <a:latin typeface="+mj-lt"/>
              </a:rPr>
              <a:t>Anitry</a:t>
            </a:r>
            <a:r>
              <a:rPr lang="pl-PL" dirty="0">
                <a:latin typeface="+mj-lt"/>
              </a:rPr>
              <a:t>, W grocie Króla Gór,</a:t>
            </a:r>
          </a:p>
          <a:p>
            <a:r>
              <a:rPr lang="pl-PL" dirty="0">
                <a:latin typeface="+mj-lt"/>
              </a:rPr>
              <a:t>II suita Peer </a:t>
            </a:r>
            <a:r>
              <a:rPr lang="pl-PL" dirty="0" err="1">
                <a:latin typeface="+mj-lt"/>
              </a:rPr>
              <a:t>Gynt</a:t>
            </a:r>
            <a:r>
              <a:rPr lang="pl-PL" dirty="0">
                <a:latin typeface="+mj-lt"/>
              </a:rPr>
              <a:t> op. 55 (1891), w tym m.in. Pieśń </a:t>
            </a:r>
            <a:r>
              <a:rPr lang="pl-PL" dirty="0" err="1">
                <a:latin typeface="+mj-lt"/>
              </a:rPr>
              <a:t>Solwejgi</a:t>
            </a:r>
            <a:r>
              <a:rPr lang="pl-PL" dirty="0" smtClean="0">
                <a:latin typeface="+mj-lt"/>
              </a:rPr>
              <a:t>.</a:t>
            </a:r>
            <a:r>
              <a:rPr lang="pl-PL" dirty="0"/>
              <a:t/>
            </a:r>
            <a:br>
              <a:rPr lang="pl-PL" dirty="0"/>
            </a:br>
            <a:endParaRPr lang="pl-PL" dirty="0">
              <a:latin typeface="+mj-lt"/>
            </a:endParaRPr>
          </a:p>
          <a:p>
            <a:pPr algn="just"/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237" y="304800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1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Gustav Mahler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971800"/>
            <a:ext cx="8915400" cy="3352800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latin typeface="+mj-lt"/>
              </a:rPr>
              <a:t>Gustav Mahler</a:t>
            </a:r>
            <a:r>
              <a:rPr lang="pl-PL" dirty="0">
                <a:latin typeface="+mj-lt"/>
              </a:rPr>
              <a:t> był jednym z największych symfoników w całej historii muzyki, a także kontynuatorem tradycji </a:t>
            </a:r>
            <a:r>
              <a:rPr lang="pl-PL" dirty="0" smtClean="0">
                <a:latin typeface="+mj-lt"/>
              </a:rPr>
              <a:t>wokalno-instrumentalnej</a:t>
            </a:r>
            <a:r>
              <a:rPr lang="pl-PL" dirty="0">
                <a:latin typeface="+mj-lt"/>
              </a:rPr>
              <a:t> Ludwiga van Beethovena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Mahler był twórcą późnoromantycznej muzyki, przede wszystkim symfonicznej. Upodobanie artysty do łamania stylów czy ironicznych aluzji burzyło granicę między XIX-wieczną a XX-wieczną muzyką. Jego dzieła były komponowane głównie pod wpływem silnych emocji, które wiązały się z życiowymi tragediami kompozytora (np. ze śmiercią brata, nieudanym małżeństwie z Almą Schindler, utracie czteroletniej córeczki Marii Anny</a:t>
            </a:r>
            <a:r>
              <a:rPr lang="pl-PL" dirty="0" smtClean="0">
                <a:latin typeface="+mj-lt"/>
              </a:rPr>
              <a:t>).</a:t>
            </a:r>
          </a:p>
          <a:p>
            <a:pPr algn="just"/>
            <a:r>
              <a:rPr lang="pl-PL" dirty="0" smtClean="0">
                <a:latin typeface="+mj-lt"/>
              </a:rPr>
              <a:t>Najbardziej znane dzieło Mahlera to </a:t>
            </a:r>
            <a:r>
              <a:rPr lang="pl-PL" dirty="0">
                <a:latin typeface="+mj-lt"/>
              </a:rPr>
              <a:t>V Symfonia </a:t>
            </a:r>
            <a:r>
              <a:rPr lang="pl-PL" dirty="0" smtClean="0">
                <a:latin typeface="+mj-lt"/>
              </a:rPr>
              <a:t>cis-moll.</a:t>
            </a:r>
            <a:endParaRPr lang="pl-PL" dirty="0">
              <a:latin typeface="+mj-lt"/>
            </a:endParaRPr>
          </a:p>
        </p:txBody>
      </p:sp>
      <p:pic>
        <p:nvPicPr>
          <p:cNvPr id="2050" name="Picture 2" descr="Gustav Mahler Zdjęcia (2 z 47) | Last.f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9" y="274637"/>
            <a:ext cx="2498723" cy="24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9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6776" y="661851"/>
            <a:ext cx="6992983" cy="870858"/>
          </a:xfrm>
        </p:spPr>
        <p:txBody>
          <a:bodyPr/>
          <a:lstStyle/>
          <a:p>
            <a:r>
              <a:rPr lang="pl-PL" u="sng" dirty="0" smtClean="0"/>
              <a:t>Nazwa i ramy czasowe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pl-PL" dirty="0" smtClean="0">
                <a:latin typeface="+mj-lt"/>
              </a:rPr>
              <a:t>Nazwa „romantyzm” pochodzi od francuskich słów </a:t>
            </a:r>
            <a:r>
              <a:rPr lang="pl-PL" dirty="0" err="1" smtClean="0">
                <a:latin typeface="+mj-lt"/>
              </a:rPr>
              <a:t>romanesque</a:t>
            </a:r>
            <a:r>
              <a:rPr lang="pl-PL" dirty="0" smtClean="0">
                <a:latin typeface="+mj-lt"/>
              </a:rPr>
              <a:t>, </a:t>
            </a:r>
            <a:r>
              <a:rPr lang="pl-PL" dirty="0" err="1" smtClean="0">
                <a:latin typeface="+mj-lt"/>
              </a:rPr>
              <a:t>romantik</a:t>
            </a:r>
            <a:r>
              <a:rPr lang="pl-PL" dirty="0" smtClean="0">
                <a:latin typeface="+mj-lt"/>
              </a:rPr>
              <a:t>. Były to nazwy dawnych powieści o przygodach rycerskich (</a:t>
            </a:r>
            <a:r>
              <a:rPr lang="pl-PL" dirty="0" err="1" smtClean="0">
                <a:latin typeface="+mj-lt"/>
              </a:rPr>
              <a:t>roman</a:t>
            </a:r>
            <a:r>
              <a:rPr lang="pl-PL" dirty="0" smtClean="0">
                <a:latin typeface="+mj-lt"/>
              </a:rPr>
              <a:t> – powieść, opowiadanie).</a:t>
            </a:r>
          </a:p>
          <a:p>
            <a:r>
              <a:rPr lang="pl-PL" dirty="0" smtClean="0">
                <a:latin typeface="+mj-lt"/>
              </a:rPr>
              <a:t>Romantyzm w muzyce obejmuje okres od końca XVIII wieku do początku XIX wieku. </a:t>
            </a:r>
          </a:p>
          <a:p>
            <a:r>
              <a:rPr lang="pl-PL" dirty="0">
                <a:latin typeface="+mj-lt"/>
              </a:rPr>
              <a:t>Romantyzm w muzyce narodził się po rewolucji francuskiej, kiedy w całej Europie rozpoczął się okres zmian o przełomowym znaczeniu. 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0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Johannes Brahms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3267075"/>
            <a:ext cx="8915400" cy="2381250"/>
          </a:xfrm>
        </p:spPr>
        <p:txBody>
          <a:bodyPr/>
          <a:lstStyle/>
          <a:p>
            <a:pPr algn="just"/>
            <a:r>
              <a:rPr lang="pl-PL" dirty="0">
                <a:latin typeface="+mj-lt"/>
              </a:rPr>
              <a:t>Johannes Brahms był jednym z największych niemieckich kompozytorów XIX w. Często określano go mianem następcy Bacha, Schuberta oraz Beethovena, a także klasykiem romantyzmu, ponieważ bardzo dbał o klarowność formy muzycznej. Brahms skomponował aż 4 symfonie oraz dzieła reprezentujące niemal każdy gatunek muzyczny (oprócz opery</a:t>
            </a:r>
            <a:r>
              <a:rPr lang="pl-PL" dirty="0" smtClean="0">
                <a:latin typeface="+mj-lt"/>
              </a:rPr>
              <a:t>).</a:t>
            </a:r>
          </a:p>
          <a:p>
            <a:pPr algn="just"/>
            <a:r>
              <a:rPr lang="pl-PL" dirty="0" smtClean="0">
                <a:latin typeface="+mj-lt"/>
              </a:rPr>
              <a:t>Do najbardziej znanych utworów Brahmsa należy </a:t>
            </a:r>
            <a:r>
              <a:rPr lang="pl-PL" dirty="0" err="1">
                <a:latin typeface="+mj-lt"/>
              </a:rPr>
              <a:t>Ein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Deutsches</a:t>
            </a:r>
            <a:r>
              <a:rPr lang="pl-PL" dirty="0">
                <a:latin typeface="+mj-lt"/>
              </a:rPr>
              <a:t> </a:t>
            </a:r>
            <a:r>
              <a:rPr lang="pl-PL" dirty="0" smtClean="0">
                <a:latin typeface="+mj-lt"/>
              </a:rPr>
              <a:t>Requiem.</a:t>
            </a:r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296863"/>
            <a:ext cx="2627312" cy="26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Richard Strauss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2924175"/>
            <a:ext cx="8915400" cy="3777622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>
                <a:latin typeface="+mj-lt"/>
              </a:rPr>
              <a:t>Richard Strauss urodził się 11 czerwca 1864 roku w Monachium, zmarł 8 września 1949 roku w Garmisch-Partenkirchen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K</a:t>
            </a:r>
            <a:r>
              <a:rPr lang="pl-PL" dirty="0" smtClean="0">
                <a:latin typeface="+mj-lt"/>
              </a:rPr>
              <a:t>omponował </a:t>
            </a:r>
            <a:r>
              <a:rPr lang="pl-PL" dirty="0">
                <a:latin typeface="+mj-lt"/>
              </a:rPr>
              <a:t>przez całe życie. Był także cenionym dyrygentem. </a:t>
            </a:r>
            <a:endParaRPr lang="pl-PL" dirty="0" smtClean="0">
              <a:latin typeface="+mj-lt"/>
            </a:endParaRPr>
          </a:p>
          <a:p>
            <a:pPr algn="just"/>
            <a:r>
              <a:rPr lang="pl-PL" dirty="0" smtClean="0">
                <a:latin typeface="+mj-lt"/>
              </a:rPr>
              <a:t>Jego </a:t>
            </a:r>
            <a:r>
              <a:rPr lang="pl-PL" dirty="0">
                <a:latin typeface="+mj-lt"/>
              </a:rPr>
              <a:t>dzieła miały bardzo duży wpływ na muzykę w XX wieku, zwłaszcza na muzykę operową. Młodzi artyści inspiracji szukali właśnie w twórczości Straussa. Styl niemieckiego muzyka opisać można jako harmonijny i subtelny</a:t>
            </a:r>
            <a:r>
              <a:rPr lang="pl-PL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Najważniejsze dzieła:</a:t>
            </a:r>
          </a:p>
          <a:p>
            <a:r>
              <a:rPr lang="pl-PL" dirty="0">
                <a:latin typeface="+mj-lt"/>
              </a:rPr>
              <a:t>Koncert waltorniowy Es-dur nr 1 </a:t>
            </a:r>
          </a:p>
          <a:p>
            <a:r>
              <a:rPr lang="pl-PL" dirty="0">
                <a:latin typeface="+mj-lt"/>
              </a:rPr>
              <a:t>Don Juan – poemat symfoniczny </a:t>
            </a:r>
          </a:p>
          <a:p>
            <a:r>
              <a:rPr lang="pl-PL" dirty="0">
                <a:latin typeface="+mj-lt"/>
              </a:rPr>
              <a:t>Makbet (</a:t>
            </a:r>
            <a:r>
              <a:rPr lang="pl-PL" dirty="0" err="1">
                <a:latin typeface="+mj-lt"/>
              </a:rPr>
              <a:t>Macbeth</a:t>
            </a:r>
            <a:r>
              <a:rPr lang="pl-PL" dirty="0">
                <a:latin typeface="+mj-lt"/>
              </a:rPr>
              <a:t>) – poemat </a:t>
            </a:r>
            <a:r>
              <a:rPr lang="pl-PL" dirty="0" smtClean="0">
                <a:latin typeface="+mj-lt"/>
              </a:rPr>
              <a:t>symfoniczny</a:t>
            </a:r>
            <a:endParaRPr lang="pl-PL" dirty="0">
              <a:latin typeface="+mj-lt"/>
            </a:endParaRPr>
          </a:p>
          <a:p>
            <a:pPr algn="just"/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62" y="266700"/>
            <a:ext cx="2343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Robert Schumann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876550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latin typeface="+mj-lt"/>
              </a:rPr>
              <a:t>Robert Schumann</a:t>
            </a:r>
            <a:r>
              <a:rPr lang="pl-PL" dirty="0">
                <a:latin typeface="+mj-lt"/>
              </a:rPr>
              <a:t> urodził się 8 czerwca 1810 roku w Zwickau w Saksonii, zmarł 29 lipca 1856 roku w </a:t>
            </a:r>
            <a:r>
              <a:rPr lang="pl-PL" dirty="0" err="1">
                <a:latin typeface="+mj-lt"/>
              </a:rPr>
              <a:t>Endenich</a:t>
            </a:r>
            <a:r>
              <a:rPr lang="pl-PL" dirty="0">
                <a:latin typeface="+mj-lt"/>
              </a:rPr>
              <a:t>. Wybitny kompozytor i pianista niemieckiego pochodzenia. Główny przedstawiciel okresu romantyzmu w muzyce. Schumann był również krytykiem muzycznym. Zauważył wiele talentów kompozytorskich, </a:t>
            </a:r>
            <a:r>
              <a:rPr lang="pl-PL" dirty="0" err="1">
                <a:latin typeface="+mj-lt"/>
              </a:rPr>
              <a:t>odrykł</a:t>
            </a:r>
            <a:r>
              <a:rPr lang="pl-PL" dirty="0">
                <a:latin typeface="+mj-lt"/>
              </a:rPr>
              <a:t> m.in. Fryderyka Chopina i Johannesa Brahmsa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Robert Schumann w swoim dorobku artystycznym miał różnorodne utwory, począwszy od opusów fortepianowych; przez pieśni instrumentalne i symfonie, po uwertury i koncerty fortepianowe. Do najważniejszych jego dzieł można zaliczyć „Utwory fantastyczne”, „Miłość poety”, symfonię Reńskiej, uwerturę Faust oraz operę Genowefa i muzykę do Manfreda Byrona.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4" y="361950"/>
            <a:ext cx="2293937" cy="22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pl-PL" dirty="0"/>
              <a:t>Franciszek Liszt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828925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>
                <a:latin typeface="+mj-lt"/>
              </a:rPr>
              <a:t>Urodził </a:t>
            </a:r>
            <a:r>
              <a:rPr lang="pl-PL" dirty="0">
                <a:latin typeface="+mj-lt"/>
              </a:rPr>
              <a:t>się 22 października 1811 roku, zmarł 31 lipca 1886 roku. Najwybitniejszy kompozytor i pianista węgierskiego pochodzenia, jeden z głównych przedstawicieli romantyzmu w muzyce. Był protoplastą nowego gatunku w muzyce klasycznej – poematu symfonicznego. Był także znanym dyrygentem i doskonałym nauczycielem gry na pianinie. Jako ceniony i popularny artysta często występował na scenie. Chętnie eksperymentował z muzyką, zwłaszcza z wariacjami tematycznymi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W swoim dorobku muzycznym Franciszek Liszt miał kilkaset utworów i kompozycji o rożnej tematyce i charakterze. Tworzył m.in. pieśni religijne i utwory symfoniczne. Do najważniejszych jego dzieł zaliczyć można: Symfonię faustowską, Symfonię dantejską, Walc Mefisto (Taniec w wiejskiej karczmie), Fantazję węgierską, Rapsodię hiszpańską, Węgierską mszę koronacyjną, 9 symfonii Beethovena, 54 pieśni Schuberta oraz </a:t>
            </a:r>
            <a:r>
              <a:rPr lang="pl-PL" dirty="0" err="1">
                <a:latin typeface="+mj-lt"/>
              </a:rPr>
              <a:t>Totentanz</a:t>
            </a:r>
            <a:r>
              <a:rPr lang="pl-PL" dirty="0">
                <a:latin typeface="+mj-lt"/>
              </a:rPr>
              <a:t>, Parafraza na temat „</a:t>
            </a:r>
            <a:r>
              <a:rPr lang="pl-PL" dirty="0" err="1">
                <a:latin typeface="+mj-lt"/>
              </a:rPr>
              <a:t>Dies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irae</a:t>
            </a:r>
            <a:r>
              <a:rPr lang="pl-PL" dirty="0">
                <a:latin typeface="+mj-lt"/>
              </a:rPr>
              <a:t>”.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295276"/>
            <a:ext cx="2246312" cy="22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Ryszard Wagner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3248025"/>
            <a:ext cx="8915400" cy="2419350"/>
          </a:xfrm>
        </p:spPr>
        <p:txBody>
          <a:bodyPr/>
          <a:lstStyle/>
          <a:p>
            <a:r>
              <a:rPr lang="pl-PL" dirty="0"/>
              <a:t>Ryszard Wagner był nie tylko niemieckim kompozytorem okresu </a:t>
            </a:r>
            <a:r>
              <a:rPr lang="pl-PL" dirty="0" smtClean="0"/>
              <a:t>romantyzmu, ale </a:t>
            </a:r>
            <a:r>
              <a:rPr lang="pl-PL" dirty="0"/>
              <a:t>także reformatorem muzyki operowej. Zasłynął jako innowator w dziedzinie harmonizacji, który maksymalnie wykorzystał możliwości tkwiące w systemie dur-moll i sztuce orkiestracji</a:t>
            </a:r>
            <a:r>
              <a:rPr lang="pl-PL" dirty="0" smtClean="0"/>
              <a:t>.</a:t>
            </a:r>
          </a:p>
          <a:p>
            <a:r>
              <a:rPr lang="pl-PL" dirty="0" smtClean="0"/>
              <a:t>Wagner komponował dramaty muzyczne, najsłynniejsze z nich to </a:t>
            </a:r>
            <a:r>
              <a:rPr lang="pl-PL" dirty="0" err="1"/>
              <a:t>Lohengrin</a:t>
            </a:r>
            <a:r>
              <a:rPr lang="pl-PL" dirty="0"/>
              <a:t>, Tristan i Izolda, misterium sceniczne Parsifal oraz tetralogia Pierścień Nibelunga.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12" y="33836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Giuseppe Verdi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3181350"/>
            <a:ext cx="8915400" cy="2895600"/>
          </a:xfrm>
        </p:spPr>
        <p:txBody>
          <a:bodyPr/>
          <a:lstStyle/>
          <a:p>
            <a:pPr algn="just"/>
            <a:r>
              <a:rPr lang="pl-PL" dirty="0">
                <a:latin typeface="+mj-lt"/>
              </a:rPr>
              <a:t>Giuseppe Verdi to XIX-wieczny, włoski kompozytor operowy. Swoją muzykę oparł na podkreślających akcję sceniczną i oddających wielkie uczucia oraz dramaty melodiach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Komponowane przez Verdiego utwory pełne były ludowych melodii, aby </a:t>
            </a:r>
            <a:r>
              <a:rPr lang="pl-PL" dirty="0" err="1">
                <a:latin typeface="+mj-lt"/>
              </a:rPr>
              <a:t>podkreślałćto</a:t>
            </a:r>
            <a:r>
              <a:rPr lang="pl-PL" dirty="0">
                <a:latin typeface="+mj-lt"/>
              </a:rPr>
              <a:t>, że pochodził on z prostego ludu, ze wsi</a:t>
            </a:r>
            <a:r>
              <a:rPr lang="pl-PL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Najbardziej znane opery Verdiego to </a:t>
            </a:r>
            <a:r>
              <a:rPr lang="pl-PL" dirty="0">
                <a:latin typeface="+mj-lt"/>
              </a:rPr>
              <a:t>„</a:t>
            </a:r>
            <a:r>
              <a:rPr lang="pl-PL" dirty="0" err="1">
                <a:latin typeface="+mj-lt"/>
              </a:rPr>
              <a:t>Rigoletto</a:t>
            </a:r>
            <a:r>
              <a:rPr lang="pl-PL" dirty="0">
                <a:latin typeface="+mj-lt"/>
              </a:rPr>
              <a:t>”, „</a:t>
            </a:r>
            <a:r>
              <a:rPr lang="pl-PL" dirty="0" err="1">
                <a:latin typeface="+mj-lt"/>
              </a:rPr>
              <a:t>Traviata</a:t>
            </a:r>
            <a:r>
              <a:rPr lang="pl-PL" dirty="0">
                <a:latin typeface="+mj-lt"/>
              </a:rPr>
              <a:t>”, „Trubadur”, „Bal maskowy” i „Moc przeznaczenia”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352425"/>
            <a:ext cx="2570162" cy="25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Piotr Czajkowski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743200"/>
            <a:ext cx="8915400" cy="3777622"/>
          </a:xfrm>
        </p:spPr>
        <p:txBody>
          <a:bodyPr anchor="ctr">
            <a:normAutofit fontScale="92500" lnSpcReduction="20000"/>
          </a:bodyPr>
          <a:lstStyle/>
          <a:p>
            <a:pPr algn="just"/>
            <a:r>
              <a:rPr lang="pl-PL" b="1" dirty="0">
                <a:latin typeface="+mj-lt"/>
              </a:rPr>
              <a:t>Piotr Czajkowski</a:t>
            </a:r>
            <a:r>
              <a:rPr lang="pl-PL" dirty="0">
                <a:latin typeface="+mj-lt"/>
              </a:rPr>
              <a:t> był pochodzącym z Rosji kompozytorem, który swoją twórczością wpłynął na rozwój muzyki w całej Europie. Dzieła Czajkowskiego stanowiły połączenie romantycznych założeń programowych oraz klasycznej formy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 smtClean="0">
                <a:latin typeface="+mj-lt"/>
              </a:rPr>
              <a:t>Zasłynął </a:t>
            </a:r>
            <a:r>
              <a:rPr lang="pl-PL" dirty="0">
                <a:latin typeface="+mj-lt"/>
              </a:rPr>
              <a:t>głównie jako twórca operowy, baletowy i symfoniczny, choć tworzył również uwertury, pieśni, utwory kameralne, koncerty, suity i fantazje orkiestrowe. Dzieła tego kompozytora charakteryzują się liryzmem, dramatyzmem psychologicznym postaci i doskonałością rzemiosła</a:t>
            </a:r>
            <a:r>
              <a:rPr lang="pl-PL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Najbardziej znane opery Czajkowskiego:</a:t>
            </a:r>
          </a:p>
          <a:p>
            <a:pPr algn="just"/>
            <a:r>
              <a:rPr lang="pl-PL" dirty="0">
                <a:latin typeface="+mj-lt"/>
              </a:rPr>
              <a:t>Jezioro łabędzie, </a:t>
            </a:r>
            <a:endParaRPr lang="pl-PL" dirty="0" smtClean="0">
              <a:latin typeface="+mj-lt"/>
            </a:endParaRPr>
          </a:p>
          <a:p>
            <a:pPr algn="just"/>
            <a:r>
              <a:rPr lang="pl-PL" dirty="0" smtClean="0">
                <a:latin typeface="+mj-lt"/>
              </a:rPr>
              <a:t>Śpiąca królewna, </a:t>
            </a:r>
          </a:p>
          <a:p>
            <a:pPr algn="just"/>
            <a:r>
              <a:rPr lang="pl-PL" dirty="0" smtClean="0">
                <a:latin typeface="+mj-lt"/>
              </a:rPr>
              <a:t>Dziadek </a:t>
            </a:r>
            <a:r>
              <a:rPr lang="pl-PL" dirty="0">
                <a:latin typeface="+mj-lt"/>
              </a:rPr>
              <a:t>do </a:t>
            </a:r>
            <a:r>
              <a:rPr lang="pl-PL" dirty="0" smtClean="0">
                <a:latin typeface="+mj-lt"/>
              </a:rPr>
              <a:t>orzechów.</a:t>
            </a:r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7187"/>
            <a:ext cx="2132011" cy="21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Franz Schubert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686050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latin typeface="+mj-lt"/>
              </a:rPr>
              <a:t>Franz Schubert</a:t>
            </a:r>
            <a:r>
              <a:rPr lang="pl-PL" dirty="0">
                <a:latin typeface="+mj-lt"/>
              </a:rPr>
              <a:t> był austriackim kompozytorem i jednym z prekursorów stylu romantycznego w muzyce. Stworzył niemal 1000 utworów, choć preferowanym przez niego gatunkiem była pieśń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Franz Schubert tworzył muzykę niezwykle osobistą. Poprzez nuty wyrażał najgłębiej skrywane słowa i tajemnice swojej duszy. Ten austriacki kompozytor był nieśmiały i zagubiony we współczesnym mu świecie, dlatego też nie zabiegał o uznanie dla swojej twórczości, mimo iż desperacko próbował w pełni wykorzystać swój muzyczny dar. Dziś uznawany jest za jednego z najznakomitszych kompozytorów w historii muzyki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 smtClean="0">
                <a:latin typeface="+mj-lt"/>
              </a:rPr>
              <a:t>Najsłynniejsze utwory Schuberta to </a:t>
            </a:r>
            <a:r>
              <a:rPr lang="pl-PL" dirty="0">
                <a:latin typeface="+mj-lt"/>
              </a:rPr>
              <a:t>VII Symfonia </a:t>
            </a:r>
            <a:r>
              <a:rPr lang="pl-PL" dirty="0" smtClean="0">
                <a:latin typeface="+mj-lt"/>
              </a:rPr>
              <a:t>C-dur </a:t>
            </a:r>
            <a:r>
              <a:rPr lang="pl-PL" dirty="0">
                <a:latin typeface="+mj-lt"/>
              </a:rPr>
              <a:t>i IX Symfonia C-dur </a:t>
            </a:r>
            <a:r>
              <a:rPr lang="pl-PL" dirty="0" smtClean="0">
                <a:latin typeface="+mj-lt"/>
              </a:rPr>
              <a:t>Wielka.</a:t>
            </a:r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314325"/>
            <a:ext cx="1703387" cy="2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Fryderyk Chopin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1628502"/>
            <a:ext cx="8915400" cy="4822651"/>
          </a:xfrm>
        </p:spPr>
        <p:txBody>
          <a:bodyPr anchor="ctr">
            <a:noAutofit/>
          </a:bodyPr>
          <a:lstStyle/>
          <a:p>
            <a:r>
              <a:rPr lang="pl-PL" sz="1600" dirty="0">
                <a:latin typeface="+mj-lt"/>
              </a:rPr>
              <a:t>Fryderyk Franciszek Chopin urodził 22 lutego lub 1 marca 1810 roku w Żelazowej Woli, zmarł 17 października 1849 roku w Paryżu. Bez wątpienia to najwybitniejszy kompozytor doby romantyzmu i pianista w dziejach polskiej muzyki klasycznej. </a:t>
            </a:r>
            <a:r>
              <a:rPr lang="pl-PL" sz="1600" b="1" dirty="0">
                <a:latin typeface="+mj-lt"/>
              </a:rPr>
              <a:t>Muzyka Chopina</a:t>
            </a:r>
            <a:r>
              <a:rPr lang="pl-PL" sz="1600" dirty="0">
                <a:latin typeface="+mj-lt"/>
              </a:rPr>
              <a:t> znana jest na całym świecie i stanowi inspiracje dla młodych artystów</a:t>
            </a:r>
            <a:r>
              <a:rPr lang="pl-PL" sz="1600" dirty="0" smtClean="0">
                <a:latin typeface="+mj-lt"/>
              </a:rPr>
              <a:t>.</a:t>
            </a:r>
          </a:p>
          <a:p>
            <a:r>
              <a:rPr lang="pl-PL" sz="1600" b="1" dirty="0">
                <a:latin typeface="+mj-lt"/>
              </a:rPr>
              <a:t>Kompozycje Fryderyka Chopina</a:t>
            </a:r>
            <a:r>
              <a:rPr lang="pl-PL" sz="1600" dirty="0">
                <a:latin typeface="+mj-lt"/>
              </a:rPr>
              <a:t> charakteryzuje wielka ekspresja, co sprawia że trudno je pomylić z utworami innych pianistów z tego okresu. </a:t>
            </a:r>
            <a:endParaRPr lang="pl-PL" sz="1600" dirty="0" smtClean="0">
              <a:latin typeface="+mj-lt"/>
            </a:endParaRPr>
          </a:p>
          <a:p>
            <a:pPr marL="0" indent="0">
              <a:buNone/>
            </a:pPr>
            <a:endParaRPr lang="pl-PL" sz="1600" dirty="0" smtClean="0">
              <a:latin typeface="+mj-lt"/>
            </a:endParaRPr>
          </a:p>
          <a:p>
            <a:pPr marL="0" indent="0">
              <a:buNone/>
            </a:pPr>
            <a:r>
              <a:rPr lang="pl-PL" sz="1600" dirty="0" smtClean="0">
                <a:latin typeface="+mj-lt"/>
              </a:rPr>
              <a:t>Najważniejsze dzieła Chopina:</a:t>
            </a:r>
          </a:p>
          <a:p>
            <a:r>
              <a:rPr lang="pl-PL" sz="1600" dirty="0">
                <a:latin typeface="+mj-lt"/>
              </a:rPr>
              <a:t>Etiuda Rewolucyjna</a:t>
            </a:r>
          </a:p>
          <a:p>
            <a:r>
              <a:rPr lang="pl-PL" sz="1600" dirty="0">
                <a:latin typeface="+mj-lt"/>
              </a:rPr>
              <a:t>Marsz Pogrzebowy</a:t>
            </a:r>
          </a:p>
          <a:p>
            <a:r>
              <a:rPr lang="pl-PL" sz="1600" dirty="0">
                <a:latin typeface="+mj-lt"/>
              </a:rPr>
              <a:t>Polonez-Fantazja</a:t>
            </a:r>
          </a:p>
          <a:p>
            <a:r>
              <a:rPr lang="pl-PL" sz="1600" dirty="0">
                <a:latin typeface="+mj-lt"/>
              </a:rPr>
              <a:t>Życzenie</a:t>
            </a:r>
          </a:p>
          <a:p>
            <a:r>
              <a:rPr lang="pl-PL" sz="1600" dirty="0">
                <a:latin typeface="+mj-lt"/>
              </a:rPr>
              <a:t>Preludium deszczowe</a:t>
            </a:r>
          </a:p>
          <a:p>
            <a:r>
              <a:rPr lang="pl-PL" sz="1600" dirty="0">
                <a:latin typeface="+mj-lt"/>
              </a:rPr>
              <a:t>Etiuda E-dur</a:t>
            </a:r>
          </a:p>
          <a:p>
            <a:r>
              <a:rPr lang="pl-PL" sz="1600" dirty="0">
                <a:latin typeface="+mj-lt"/>
              </a:rPr>
              <a:t>dwa Koncerty </a:t>
            </a:r>
            <a:r>
              <a:rPr lang="pl-PL" sz="1600" dirty="0" smtClean="0">
                <a:latin typeface="+mj-lt"/>
              </a:rPr>
              <a:t>fortepianowe</a:t>
            </a:r>
            <a:endParaRPr lang="pl-PL" sz="1600" dirty="0">
              <a:latin typeface="+mj-lt"/>
            </a:endParaRPr>
          </a:p>
        </p:txBody>
      </p:sp>
      <p:pic>
        <p:nvPicPr>
          <p:cNvPr id="3074" name="Picture 2" descr="Fryderyk Chopin. Muzyczny geniusz, wirtuoz fortepianu - Historia -  polskieradio24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03" y="3743325"/>
            <a:ext cx="5108209" cy="28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0221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3" y="2133600"/>
            <a:ext cx="8383588" cy="4724400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i="1" dirty="0" smtClean="0">
                <a:latin typeface="+mj-lt"/>
              </a:rPr>
              <a:t>„Jestem </a:t>
            </a:r>
            <a:r>
              <a:rPr lang="pl-PL" sz="2400" i="1" dirty="0">
                <a:latin typeface="+mj-lt"/>
              </a:rPr>
              <a:t>przekonany, że muzyka najwyższą jest mową ludzkości, łączącą nas z </a:t>
            </a:r>
            <a:r>
              <a:rPr lang="pl-PL" sz="2400" i="1" dirty="0" err="1">
                <a:latin typeface="+mj-lt"/>
              </a:rPr>
              <a:t>zaświeciem</a:t>
            </a:r>
            <a:r>
              <a:rPr lang="pl-PL" sz="2400" i="1" dirty="0">
                <a:latin typeface="+mj-lt"/>
              </a:rPr>
              <a:t> duchów, wyrażającą wszystkie uczucia, na które słów nie mamy, na które przyczyn wynaleźć nie </a:t>
            </a:r>
            <a:r>
              <a:rPr lang="pl-PL" sz="2400" i="1" dirty="0" err="1">
                <a:latin typeface="+mj-lt"/>
              </a:rPr>
              <a:t>możem</a:t>
            </a:r>
            <a:r>
              <a:rPr lang="pl-PL" sz="2400" i="1" dirty="0">
                <a:latin typeface="+mj-lt"/>
              </a:rPr>
              <a:t>. Muzyka jest to wyjęcie z siebie tego, co najwięcej boskiego mamy, i postawienie przed sobą</a:t>
            </a:r>
            <a:r>
              <a:rPr lang="pl-PL" sz="2400" i="1" dirty="0" smtClean="0">
                <a:latin typeface="+mj-lt"/>
              </a:rPr>
              <a:t>.”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pl-PL" sz="1600" dirty="0" smtClean="0">
                <a:latin typeface="+mj-lt"/>
              </a:rPr>
              <a:t>Zygmunt Krasicki</a:t>
            </a:r>
            <a:endParaRPr lang="pl-P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92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/>
              <a:t>Charakterystyka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just"/>
            <a:r>
              <a:rPr lang="pl-PL" dirty="0" smtClean="0">
                <a:latin typeface="+mj-lt"/>
              </a:rPr>
              <a:t>Za </a:t>
            </a:r>
            <a:r>
              <a:rPr lang="pl-PL" dirty="0">
                <a:latin typeface="+mj-lt"/>
              </a:rPr>
              <a:t>swój najwyższy cel romantycy obrali sobie połączenie religii, nauki oraz życia w jedną wspólną jakość, czyli w sztukę. Zrodziło się w nich też pragnienie wolności i nieskrępowania</a:t>
            </a:r>
            <a:r>
              <a:rPr lang="pl-PL" dirty="0" smtClean="0">
                <a:latin typeface="+mj-lt"/>
              </a:rPr>
              <a:t>.</a:t>
            </a:r>
          </a:p>
          <a:p>
            <a:pPr algn="just"/>
            <a:r>
              <a:rPr lang="pl-PL" dirty="0">
                <a:latin typeface="+mj-lt"/>
              </a:rPr>
              <a:t>Jest to </a:t>
            </a:r>
            <a:r>
              <a:rPr lang="pl-PL" b="1" dirty="0">
                <a:latin typeface="+mj-lt"/>
              </a:rPr>
              <a:t>epoka zrywów wolnościowych i buntu przeciwko zasadom poprzedniej epoki</a:t>
            </a:r>
            <a:r>
              <a:rPr lang="pl-PL" dirty="0">
                <a:latin typeface="+mj-lt"/>
              </a:rPr>
              <a:t>. Z jednej strony, najistotniejsza jest w romantyzmie jednostka i jej świat duchowy, z drugiej jednak ceni się poświęcenie dla dobra wspólnoty, co tak istotne było w romantyzmie polskim.</a:t>
            </a:r>
          </a:p>
        </p:txBody>
      </p:sp>
    </p:spTree>
    <p:extLst>
      <p:ext uri="{BB962C8B-B14F-4D97-AF65-F5344CB8AC3E}">
        <p14:creationId xmlns:p14="http://schemas.microsoft.com/office/powerpoint/2010/main" val="310554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996113" y="5086351"/>
            <a:ext cx="3875586" cy="1264102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Koniec</a:t>
            </a:r>
            <a:endParaRPr lang="pl-PL" sz="7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14" y="507133"/>
            <a:ext cx="8664984" cy="42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l-PL" b="1" dirty="0">
                <a:latin typeface="+mj-lt"/>
              </a:rPr>
              <a:t>Romantyzm</a:t>
            </a:r>
            <a:r>
              <a:rPr lang="pl-PL" dirty="0">
                <a:latin typeface="+mj-lt"/>
              </a:rPr>
              <a:t> jest to epoka całkowicie subiektywna, w której bierze udział dusza, emocje, pasje i lęki twórcy. Dlatego właśnie dzieła tej epoki to wachlarz sprzecznych ze sobą uczuć od różnorodności kolorów w symfonii po intymne brzmienie fortepianu. </a:t>
            </a: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Kompozytorzy </a:t>
            </a:r>
            <a:r>
              <a:rPr lang="pl-PL" dirty="0">
                <a:latin typeface="+mj-lt"/>
              </a:rPr>
              <a:t>tej epoki starali się połączyć harmonię swoich poprzedników z innowacjami w chromatyce w celu polepszenia płynności oraz kontrastu. Rytm jest swobodny, ale złożony. </a:t>
            </a:r>
            <a:endParaRPr lang="pl-PL" dirty="0" smtClean="0">
              <a:latin typeface="+mj-lt"/>
            </a:endParaRPr>
          </a:p>
          <a:p>
            <a:pPr marL="0" indent="0">
              <a:buNone/>
            </a:pPr>
            <a:r>
              <a:rPr lang="pl-PL" dirty="0" smtClean="0">
                <a:latin typeface="+mj-lt"/>
              </a:rPr>
              <a:t>Nie </a:t>
            </a:r>
            <a:r>
              <a:rPr lang="pl-PL" dirty="0">
                <a:latin typeface="+mj-lt"/>
              </a:rPr>
              <a:t>można też pominąć wpływu Beethovena na styl tej epoki, gdyż </a:t>
            </a:r>
            <a:r>
              <a:rPr lang="pl-PL" dirty="0" smtClean="0">
                <a:latin typeface="+mj-lt"/>
              </a:rPr>
              <a:t>jego </a:t>
            </a:r>
            <a:r>
              <a:rPr lang="pl-PL" dirty="0">
                <a:latin typeface="+mj-lt"/>
              </a:rPr>
              <a:t>Symfonia nr 9 d-moll miała ogromne znaczenie dla niektórych </a:t>
            </a:r>
            <a:r>
              <a:rPr lang="pl-PL" dirty="0" smtClean="0">
                <a:latin typeface="+mj-lt"/>
              </a:rPr>
              <a:t>twórców romantycznych</a:t>
            </a:r>
            <a:r>
              <a:rPr lang="pl-PL" dirty="0">
                <a:latin typeface="+mj-lt"/>
              </a:rPr>
              <a:t>.</a:t>
            </a:r>
            <a:r>
              <a:rPr lang="pl-PL" dirty="0" smtClean="0">
                <a:latin typeface="+mj-lt"/>
              </a:rPr>
              <a:t/>
            </a:r>
            <a:br>
              <a:rPr lang="pl-PL" dirty="0" smtClean="0">
                <a:latin typeface="+mj-lt"/>
              </a:rPr>
            </a:br>
            <a:endParaRPr lang="pl-PL" dirty="0">
              <a:latin typeface="+mj-lt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745325" y="7765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u="sng" dirty="0" smtClean="0"/>
              <a:t>Charakterystyka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10063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2551611"/>
            <a:ext cx="8915400" cy="270836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>
                <a:latin typeface="+mj-lt"/>
              </a:rPr>
              <a:t>W </a:t>
            </a:r>
            <a:r>
              <a:rPr lang="pl-PL" dirty="0" smtClean="0">
                <a:latin typeface="+mj-lt"/>
              </a:rPr>
              <a:t>romantyzmie </a:t>
            </a:r>
            <a:r>
              <a:rPr lang="pl-PL" dirty="0">
                <a:latin typeface="+mj-lt"/>
              </a:rPr>
              <a:t>stają się popularne utwory na fortepian oraz orkiestrę, opera, pieśń, balet oraz symfonia. </a:t>
            </a: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Bardzo </a:t>
            </a:r>
            <a:r>
              <a:rPr lang="pl-PL" dirty="0">
                <a:latin typeface="+mj-lt"/>
              </a:rPr>
              <a:t>charakterystyczne dla tego okresy są również krótkie formy pisane na fortepian takie jak ballady, fantazje, momenty, preludia. W orkiestrach pojawia się większa ilość różnych instrumentów, których technika się polepsza. </a:t>
            </a:r>
            <a:endParaRPr lang="pl-PL" dirty="0" smtClean="0">
              <a:latin typeface="+mj-lt"/>
            </a:endParaRPr>
          </a:p>
          <a:p>
            <a:pPr marL="0" indent="0" algn="just">
              <a:buNone/>
            </a:pPr>
            <a:r>
              <a:rPr lang="pl-PL" dirty="0" smtClean="0">
                <a:latin typeface="+mj-lt"/>
              </a:rPr>
              <a:t>Najwybitniejszymi </a:t>
            </a:r>
            <a:r>
              <a:rPr lang="pl-PL" dirty="0">
                <a:latin typeface="+mj-lt"/>
              </a:rPr>
              <a:t>kompozytorami tej epoki są między innymi: Fryderyk Chopin</a:t>
            </a:r>
            <a:r>
              <a:rPr lang="pl-PL" dirty="0" smtClean="0">
                <a:latin typeface="+mj-lt"/>
              </a:rPr>
              <a:t>, Franciszek Liszt,</a:t>
            </a:r>
            <a:r>
              <a:rPr lang="pl-PL" dirty="0">
                <a:latin typeface="+mj-lt"/>
              </a:rPr>
              <a:t> Piotr Czajkowski, Felix Mendelssohn, Modest Musorgski, Franciszek Schubert, Johann </a:t>
            </a:r>
            <a:r>
              <a:rPr lang="pl-PL" dirty="0" smtClean="0">
                <a:latin typeface="+mj-lt"/>
              </a:rPr>
              <a:t>Strauss, </a:t>
            </a:r>
            <a:r>
              <a:rPr lang="pl-PL" dirty="0">
                <a:latin typeface="+mj-lt"/>
              </a:rPr>
              <a:t>Giuseppe Verdi, Richard Wagner.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u="sng" dirty="0" smtClean="0"/>
              <a:t>Charakterystyka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29206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2" y="669926"/>
            <a:ext cx="7513320" cy="1325563"/>
          </a:xfrm>
        </p:spPr>
        <p:txBody>
          <a:bodyPr/>
          <a:lstStyle/>
          <a:p>
            <a:r>
              <a:rPr lang="pl-PL" u="sng" dirty="0" smtClean="0"/>
              <a:t>Naczelne hasła romantyzmu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just"/>
            <a:r>
              <a:rPr lang="pl-PL" b="1" dirty="0"/>
              <a:t>"</a:t>
            </a:r>
            <a:r>
              <a:rPr lang="pl-PL" b="1" dirty="0">
                <a:latin typeface="+mj-lt"/>
              </a:rPr>
              <a:t>Sztuka dla sztuki"</a:t>
            </a:r>
            <a:r>
              <a:rPr lang="pl-PL" dirty="0">
                <a:latin typeface="+mj-lt"/>
              </a:rPr>
              <a:t> co znaczyło, że muzyka przestała być pisana i komponowana na życzenie, ale wtedy kiedy muzyk miał natchnienie i chciał przekazać własną wypowiedź, wyraz jego idei. Miał powrócić do natury, do dawnych wierzeń ludowych i korzeni kultury jego narodu</a:t>
            </a:r>
            <a:r>
              <a:rPr lang="pl-PL" dirty="0" smtClean="0">
                <a:latin typeface="+mj-lt"/>
              </a:rPr>
              <a:t>.</a:t>
            </a:r>
          </a:p>
          <a:p>
            <a:r>
              <a:rPr lang="pl-PL" b="1" dirty="0"/>
              <a:t>"Sztuka totalna"</a:t>
            </a:r>
            <a:r>
              <a:rPr lang="pl-PL" dirty="0"/>
              <a:t> co znaczyło, że muzyka przemawiała do odbiorcy różnymi środkami wyrazu jednocześnie (np. barwą, słowem, dźwiękiem), by w jak najbogatszy i najszerszy sposób wyrazić uczucia człowieka.</a:t>
            </a:r>
          </a:p>
          <a:p>
            <a:pPr marL="0" indent="0">
              <a:buNone/>
            </a:pPr>
            <a:r>
              <a:rPr lang="pl-PL" dirty="0" smtClean="0">
                <a:latin typeface="+mj-lt"/>
              </a:rPr>
              <a:t/>
            </a:r>
            <a:br>
              <a:rPr lang="pl-PL" dirty="0" smtClean="0">
                <a:latin typeface="+mj-lt"/>
              </a:rPr>
            </a:br>
            <a:r>
              <a:rPr lang="pl-PL" dirty="0" smtClean="0">
                <a:latin typeface="+mj-lt"/>
              </a:rPr>
              <a:t/>
            </a:r>
            <a:br>
              <a:rPr lang="pl-PL" dirty="0" smtClean="0">
                <a:latin typeface="+mj-lt"/>
              </a:rPr>
            </a:b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34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/>
              <a:t>Cechy romantyzmu w muzyce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fontAlgn="base"/>
            <a:r>
              <a:rPr lang="pl-PL" dirty="0" smtClean="0">
                <a:latin typeface="+mj-lt"/>
              </a:rPr>
              <a:t>Tematyka związana była </a:t>
            </a:r>
            <a:r>
              <a:rPr lang="pl-PL" dirty="0">
                <a:latin typeface="+mj-lt"/>
              </a:rPr>
              <a:t>z naturą, dawnymi legendami i baśniami,</a:t>
            </a:r>
          </a:p>
          <a:p>
            <a:pPr fontAlgn="base"/>
            <a:r>
              <a:rPr lang="pl-PL" dirty="0">
                <a:latin typeface="+mj-lt"/>
              </a:rPr>
              <a:t>n</a:t>
            </a:r>
            <a:r>
              <a:rPr lang="pl-PL" dirty="0" smtClean="0">
                <a:latin typeface="+mj-lt"/>
              </a:rPr>
              <a:t>astąpił rozwój </a:t>
            </a:r>
            <a:r>
              <a:rPr lang="pl-PL" dirty="0">
                <a:latin typeface="+mj-lt"/>
              </a:rPr>
              <a:t>wirtuozerstwa i instrumentacji,</a:t>
            </a:r>
          </a:p>
          <a:p>
            <a:pPr fontAlgn="base"/>
            <a:r>
              <a:rPr lang="pl-PL" dirty="0" smtClean="0">
                <a:latin typeface="+mj-lt"/>
              </a:rPr>
              <a:t>subiektywizm, indywidualizm </a:t>
            </a:r>
            <a:r>
              <a:rPr lang="pl-PL" dirty="0">
                <a:latin typeface="+mj-lt"/>
              </a:rPr>
              <a:t>twórców,</a:t>
            </a:r>
          </a:p>
          <a:p>
            <a:pPr fontAlgn="base"/>
            <a:r>
              <a:rPr lang="pl-PL" dirty="0" smtClean="0">
                <a:latin typeface="+mj-lt"/>
              </a:rPr>
              <a:t>przewaga </a:t>
            </a:r>
            <a:r>
              <a:rPr lang="pl-PL" dirty="0">
                <a:latin typeface="+mj-lt"/>
              </a:rPr>
              <a:t>treści nad formą,</a:t>
            </a:r>
          </a:p>
          <a:p>
            <a:pPr fontAlgn="base"/>
            <a:r>
              <a:rPr lang="pl-PL" dirty="0" smtClean="0">
                <a:latin typeface="+mj-lt"/>
              </a:rPr>
              <a:t>synteza </a:t>
            </a:r>
            <a:r>
              <a:rPr lang="pl-PL" dirty="0">
                <a:latin typeface="+mj-lt"/>
              </a:rPr>
              <a:t>wszystkich sztuk,</a:t>
            </a:r>
          </a:p>
          <a:p>
            <a:pPr fontAlgn="base"/>
            <a:r>
              <a:rPr lang="pl-PL" dirty="0" smtClean="0">
                <a:latin typeface="+mj-lt"/>
              </a:rPr>
              <a:t>łączenie </a:t>
            </a:r>
            <a:r>
              <a:rPr lang="pl-PL" dirty="0">
                <a:latin typeface="+mj-lt"/>
              </a:rPr>
              <a:t>elementów narodowych, fantastycznych i ludowych,</a:t>
            </a:r>
          </a:p>
          <a:p>
            <a:pPr fontAlgn="base"/>
            <a:r>
              <a:rPr lang="pl-PL" dirty="0" smtClean="0">
                <a:latin typeface="+mj-lt"/>
              </a:rPr>
              <a:t>rozszerzenie </a:t>
            </a:r>
            <a:r>
              <a:rPr lang="pl-PL" dirty="0">
                <a:latin typeface="+mj-lt"/>
              </a:rPr>
              <a:t>harmoniki,</a:t>
            </a:r>
          </a:p>
          <a:p>
            <a:pPr fontAlgn="base"/>
            <a:r>
              <a:rPr lang="pl-PL" dirty="0" smtClean="0">
                <a:latin typeface="+mj-lt"/>
              </a:rPr>
              <a:t>duży dramatyzm </a:t>
            </a:r>
            <a:r>
              <a:rPr lang="pl-PL" dirty="0">
                <a:latin typeface="+mj-lt"/>
              </a:rPr>
              <a:t>utworów,</a:t>
            </a:r>
          </a:p>
          <a:p>
            <a:pPr fontAlgn="base"/>
            <a:r>
              <a:rPr lang="pl-PL" dirty="0" smtClean="0">
                <a:latin typeface="+mj-lt"/>
              </a:rPr>
              <a:t>przekazywanie </a:t>
            </a:r>
            <a:r>
              <a:rPr lang="pl-PL" dirty="0">
                <a:latin typeface="+mj-lt"/>
              </a:rPr>
              <a:t>doznań emocjonalnych wyrażających się w przełamywaniu klasycznych wzorców i konwencji formalnych,</a:t>
            </a:r>
          </a:p>
          <a:p>
            <a:pPr fontAlgn="base"/>
            <a:r>
              <a:rPr lang="pl-PL" dirty="0" smtClean="0">
                <a:latin typeface="+mj-lt"/>
              </a:rPr>
              <a:t>rozluźnienie </a:t>
            </a:r>
            <a:r>
              <a:rPr lang="pl-PL" dirty="0">
                <a:latin typeface="+mj-lt"/>
              </a:rPr>
              <a:t>dotychczasowych form muzycznych.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8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/>
              <a:t>Szkoły narodowe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1809749"/>
            <a:ext cx="8915400" cy="4581525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pl-PL" dirty="0">
                <a:latin typeface="+mj-lt"/>
              </a:rPr>
              <a:t>W tamtym okresie wyróżniano następujące szkoły narodowe w muzyce:</a:t>
            </a:r>
          </a:p>
          <a:p>
            <a:pPr fontAlgn="base"/>
            <a:r>
              <a:rPr lang="pl-PL" dirty="0">
                <a:latin typeface="+mj-lt"/>
              </a:rPr>
              <a:t>polską (Fryderyk Chopin, Stanisław Moniuszko, Zygmunt Noskowski),</a:t>
            </a:r>
          </a:p>
          <a:p>
            <a:pPr fontAlgn="base"/>
            <a:r>
              <a:rPr lang="pl-PL" dirty="0">
                <a:latin typeface="+mj-lt"/>
              </a:rPr>
              <a:t>czeską (Antonin </a:t>
            </a:r>
            <a:r>
              <a:rPr lang="pl-PL" dirty="0" err="1">
                <a:latin typeface="+mj-lt"/>
              </a:rPr>
              <a:t>Dvořák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Bedřich</a:t>
            </a:r>
            <a:r>
              <a:rPr lang="pl-PL" dirty="0">
                <a:latin typeface="+mj-lt"/>
              </a:rPr>
              <a:t> Smetana),</a:t>
            </a:r>
          </a:p>
          <a:p>
            <a:pPr fontAlgn="base"/>
            <a:r>
              <a:rPr lang="pl-PL" dirty="0">
                <a:latin typeface="+mj-lt"/>
              </a:rPr>
              <a:t>niemiecką (Richard Wagner, Carl Maria von Weber, Felix </a:t>
            </a:r>
            <a:r>
              <a:rPr lang="pl-PL" i="1" dirty="0">
                <a:latin typeface="+mj-lt"/>
              </a:rPr>
              <a:t>Mendelssohn- </a:t>
            </a:r>
            <a:r>
              <a:rPr lang="pl-PL" dirty="0">
                <a:latin typeface="+mj-lt"/>
              </a:rPr>
              <a:t>Bartholdy),</a:t>
            </a:r>
          </a:p>
          <a:p>
            <a:pPr fontAlgn="base"/>
            <a:r>
              <a:rPr lang="pl-PL" dirty="0">
                <a:latin typeface="+mj-lt"/>
              </a:rPr>
              <a:t>austriacką (Gustav Mahler, Franz Schubert),</a:t>
            </a:r>
          </a:p>
          <a:p>
            <a:pPr fontAlgn="base"/>
            <a:r>
              <a:rPr lang="pl-PL" dirty="0">
                <a:latin typeface="+mj-lt"/>
              </a:rPr>
              <a:t>rosyjską (Modest Musorgski, Piotr Czajkowski, Nikołaj Rimski-Korsakow, Aleksander Borodin),</a:t>
            </a:r>
          </a:p>
          <a:p>
            <a:pPr fontAlgn="base"/>
            <a:r>
              <a:rPr lang="pl-PL" dirty="0">
                <a:latin typeface="+mj-lt"/>
              </a:rPr>
              <a:t>francuską (</a:t>
            </a:r>
            <a:r>
              <a:rPr lang="pl-PL" dirty="0" err="1">
                <a:latin typeface="+mj-lt"/>
              </a:rPr>
              <a:t>César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Franck</a:t>
            </a:r>
            <a:r>
              <a:rPr lang="pl-PL" dirty="0">
                <a:latin typeface="+mj-lt"/>
              </a:rPr>
              <a:t>),</a:t>
            </a:r>
          </a:p>
          <a:p>
            <a:pPr fontAlgn="base"/>
            <a:r>
              <a:rPr lang="pl-PL" dirty="0">
                <a:latin typeface="+mj-lt"/>
              </a:rPr>
              <a:t>hiszpańską (</a:t>
            </a:r>
            <a:r>
              <a:rPr lang="pl-PL" dirty="0" err="1">
                <a:latin typeface="+mj-lt"/>
              </a:rPr>
              <a:t>Enrique</a:t>
            </a:r>
            <a:r>
              <a:rPr lang="pl-PL" dirty="0">
                <a:latin typeface="+mj-lt"/>
              </a:rPr>
              <a:t> Granados, Isaac </a:t>
            </a:r>
            <a:r>
              <a:rPr lang="pl-PL" dirty="0" err="1">
                <a:latin typeface="+mj-lt"/>
              </a:rPr>
              <a:t>Albéniz</a:t>
            </a:r>
            <a:r>
              <a:rPr lang="pl-PL" dirty="0">
                <a:latin typeface="+mj-lt"/>
              </a:rPr>
              <a:t>),</a:t>
            </a:r>
          </a:p>
          <a:p>
            <a:pPr fontAlgn="base"/>
            <a:r>
              <a:rPr lang="pl-PL" dirty="0">
                <a:latin typeface="+mj-lt"/>
              </a:rPr>
              <a:t>włoską (Giuseppe Verdi),</a:t>
            </a:r>
          </a:p>
          <a:p>
            <a:pPr fontAlgn="base"/>
            <a:r>
              <a:rPr lang="pl-PL" dirty="0">
                <a:latin typeface="+mj-lt"/>
              </a:rPr>
              <a:t>skandynawską (Jean Sibelius i </a:t>
            </a:r>
            <a:r>
              <a:rPr lang="pl-PL" dirty="0" err="1">
                <a:latin typeface="+mj-lt"/>
              </a:rPr>
              <a:t>Edvard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Hagerup</a:t>
            </a:r>
            <a:r>
              <a:rPr lang="pl-PL" dirty="0">
                <a:latin typeface="+mj-lt"/>
              </a:rPr>
              <a:t> Grieg).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32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/>
              <a:t>Nowe gatunki muzyczne</a:t>
            </a: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fontAlgn="base"/>
            <a:r>
              <a:rPr lang="pl-PL" dirty="0" smtClean="0">
                <a:latin typeface="+mj-lt"/>
              </a:rPr>
              <a:t>opera </a:t>
            </a:r>
            <a:r>
              <a:rPr lang="pl-PL" dirty="0">
                <a:latin typeface="+mj-lt"/>
              </a:rPr>
              <a:t>romantyczna, tworzona przede wszystkim przez m.in. K.M. Webera i S. Moniuszkę;</a:t>
            </a:r>
          </a:p>
          <a:p>
            <a:pPr fontAlgn="base"/>
            <a:r>
              <a:rPr lang="pl-PL" dirty="0">
                <a:latin typeface="+mj-lt"/>
              </a:rPr>
              <a:t>poemat symfoniczny (pisany głównie przez F. Liszta);</a:t>
            </a:r>
          </a:p>
          <a:p>
            <a:pPr fontAlgn="base"/>
            <a:r>
              <a:rPr lang="pl-PL" dirty="0">
                <a:latin typeface="+mj-lt"/>
              </a:rPr>
              <a:t>miniatura instrumentalna;</a:t>
            </a:r>
          </a:p>
          <a:p>
            <a:pPr fontAlgn="base"/>
            <a:r>
              <a:rPr lang="pl-PL" dirty="0">
                <a:latin typeface="+mj-lt"/>
              </a:rPr>
              <a:t>symfonia programowa;</a:t>
            </a:r>
          </a:p>
          <a:p>
            <a:pPr fontAlgn="base"/>
            <a:r>
              <a:rPr lang="pl-PL" dirty="0">
                <a:latin typeface="+mj-lt"/>
              </a:rPr>
              <a:t>pieśń romantyczna (autorstwa m.in. F. Schuberta);</a:t>
            </a:r>
          </a:p>
          <a:p>
            <a:pPr fontAlgn="base"/>
            <a:r>
              <a:rPr lang="pl-PL" dirty="0">
                <a:latin typeface="+mj-lt"/>
              </a:rPr>
              <a:t>dramat muzyczny (twórca: R. Wagner),</a:t>
            </a:r>
          </a:p>
          <a:p>
            <a:pPr fontAlgn="base"/>
            <a:r>
              <a:rPr lang="pl-PL" dirty="0">
                <a:latin typeface="+mj-lt"/>
              </a:rPr>
              <a:t>pisano również muzykę narodową w formie walców, mazurków, ballad, polonezów i nokturnów (F. Chopin) oraz eklektyczną (H. Berlioz).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308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776</TotalTime>
  <Words>1233</Words>
  <Application>Microsoft Office PowerPoint</Application>
  <PresentationFormat>Panoramiczny</PresentationFormat>
  <Paragraphs>150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7" baseType="lpstr">
      <vt:lpstr>Arial</vt:lpstr>
      <vt:lpstr>Blackadder ITC</vt:lpstr>
      <vt:lpstr>Calibri</vt:lpstr>
      <vt:lpstr>Century Gothic</vt:lpstr>
      <vt:lpstr>Wingdings</vt:lpstr>
      <vt:lpstr>Wingdings 3</vt:lpstr>
      <vt:lpstr>Smuga</vt:lpstr>
      <vt:lpstr>Romantyzm w muzyce</vt:lpstr>
      <vt:lpstr>Nazwa i ramy czasowe</vt:lpstr>
      <vt:lpstr>Charakterystyka</vt:lpstr>
      <vt:lpstr>Prezentacja programu PowerPoint</vt:lpstr>
      <vt:lpstr>Charakterystyka</vt:lpstr>
      <vt:lpstr>Naczelne hasła romantyzmu</vt:lpstr>
      <vt:lpstr>Cechy romantyzmu w muzyce</vt:lpstr>
      <vt:lpstr>Szkoły narodowe</vt:lpstr>
      <vt:lpstr>Nowe gatunki muzyczne</vt:lpstr>
      <vt:lpstr>Przedstawiciele romantyzmu w muzyce</vt:lpstr>
      <vt:lpstr>Ludwig van Beethoven</vt:lpstr>
      <vt:lpstr>Georges Bizet</vt:lpstr>
      <vt:lpstr>Henryk Wieniawski</vt:lpstr>
      <vt:lpstr>Gioacchino Rossini</vt:lpstr>
      <vt:lpstr>Stanisław Moniuszko</vt:lpstr>
      <vt:lpstr>Bedřich Smetana </vt:lpstr>
      <vt:lpstr>Felix Mendelsohn</vt:lpstr>
      <vt:lpstr>Edvard Grieg </vt:lpstr>
      <vt:lpstr>Gustav Mahler </vt:lpstr>
      <vt:lpstr>Johannes Brahms </vt:lpstr>
      <vt:lpstr>Richard Strauss </vt:lpstr>
      <vt:lpstr>Robert Schumann </vt:lpstr>
      <vt:lpstr>Franciszek Liszt</vt:lpstr>
      <vt:lpstr>Ryszard Wagner </vt:lpstr>
      <vt:lpstr>Giuseppe Verdi </vt:lpstr>
      <vt:lpstr>Piotr Czajkowski </vt:lpstr>
      <vt:lpstr>Franz Schubert </vt:lpstr>
      <vt:lpstr>Fryderyk Chopin </vt:lpstr>
      <vt:lpstr>Prezentacja programu PowerPoint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Romantyzm w muzyce</dc:title>
  <dc:creator>marcin.szelag1977@outlook.com</dc:creator>
  <cp:lastModifiedBy>marcin.szelag1977@outlook.com</cp:lastModifiedBy>
  <cp:revision>44</cp:revision>
  <dcterms:created xsi:type="dcterms:W3CDTF">2022-06-08T07:42:51Z</dcterms:created>
  <dcterms:modified xsi:type="dcterms:W3CDTF">2022-06-08T20:39:23Z</dcterms:modified>
</cp:coreProperties>
</file>